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18"/>
  </p:notesMasterIdLst>
  <p:sldIdLst>
    <p:sldId id="256" r:id="rId6"/>
    <p:sldId id="265" r:id="rId7"/>
    <p:sldId id="262" r:id="rId8"/>
    <p:sldId id="266" r:id="rId9"/>
    <p:sldId id="261" r:id="rId10"/>
    <p:sldId id="267" r:id="rId11"/>
    <p:sldId id="263" r:id="rId12"/>
    <p:sldId id="264" r:id="rId13"/>
    <p:sldId id="268" r:id="rId14"/>
    <p:sldId id="271" r:id="rId15"/>
    <p:sldId id="270" r:id="rId16"/>
    <p:sldId id="259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C1902FE-3442-4A69-9972-00A082A1B95D}" type="datetimeFigureOut">
              <a:rPr lang="en-US" smtClean="0"/>
              <a:t>11/8/2010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A1D1EA-B2B1-4BB6-8F30-754E0C664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A1D1EA-B2B1-4BB6-8F30-754E0C66431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88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7315200" cy="1143000"/>
          </a:xfrm>
        </p:spPr>
        <p:txBody>
          <a:bodyPr/>
          <a:lstStyle>
            <a:lvl1pPr marL="0" indent="0" algn="ctr">
              <a:buFont typeface="Arial" charset="0"/>
              <a:buNone/>
              <a:defRPr b="0">
                <a:solidFill>
                  <a:srgbClr val="003296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14400" y="1905000"/>
            <a:ext cx="7315200" cy="1241425"/>
          </a:xfrm>
        </p:spPr>
        <p:txBody>
          <a:bodyPr/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24600"/>
            <a:ext cx="24384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6400800" y="6286500"/>
            <a:ext cx="2286000" cy="41910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0" y="6019800"/>
            <a:ext cx="9144000" cy="46038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3032" name="Text Box 24"/>
          <p:cNvSpPr txBox="1">
            <a:spLocks noChangeArrowheads="1"/>
          </p:cNvSpPr>
          <p:nvPr/>
        </p:nvSpPr>
        <p:spPr bwMode="auto">
          <a:xfrm>
            <a:off x="0" y="1600200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0" name="Picture 9" descr="TRE Logo_2010_HiRes_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3505200" cy="1328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"/>
            <a:ext cx="20955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1341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7315200" cy="1143000"/>
          </a:xfrm>
        </p:spPr>
        <p:txBody>
          <a:bodyPr/>
          <a:lstStyle>
            <a:lvl1pPr marL="0" indent="0" algn="ctr">
              <a:buFont typeface="Arial" charset="0"/>
              <a:buNone/>
              <a:defRPr b="0">
                <a:solidFill>
                  <a:srgbClr val="003296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14400" y="1905000"/>
            <a:ext cx="7315200" cy="1241425"/>
          </a:xfrm>
        </p:spPr>
        <p:txBody>
          <a:bodyPr/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24600"/>
            <a:ext cx="24384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6400800" y="6286500"/>
            <a:ext cx="2286000" cy="41910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0" y="6019800"/>
            <a:ext cx="9144000" cy="46038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3032" name="Text Box 24"/>
          <p:cNvSpPr txBox="1">
            <a:spLocks noChangeArrowheads="1"/>
          </p:cNvSpPr>
          <p:nvPr/>
        </p:nvSpPr>
        <p:spPr bwMode="auto">
          <a:xfrm>
            <a:off x="0" y="1600200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0" name="Picture 9" descr="TRE Logo_2010_HiRes_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3505200" cy="1328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"/>
            <a:ext cx="20955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1341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7315200" cy="1143000"/>
          </a:xfrm>
        </p:spPr>
        <p:txBody>
          <a:bodyPr/>
          <a:lstStyle>
            <a:lvl1pPr marL="0" indent="0" algn="ctr">
              <a:buFont typeface="Arial" charset="0"/>
              <a:buNone/>
              <a:defRPr b="0">
                <a:solidFill>
                  <a:srgbClr val="003296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14400" y="1905000"/>
            <a:ext cx="7315200" cy="1241425"/>
          </a:xfrm>
        </p:spPr>
        <p:txBody>
          <a:bodyPr/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24600"/>
            <a:ext cx="24384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6400800" y="6286500"/>
            <a:ext cx="2286000" cy="41910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0" y="6019800"/>
            <a:ext cx="9144000" cy="46038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3032" name="Text Box 24"/>
          <p:cNvSpPr txBox="1">
            <a:spLocks noChangeArrowheads="1"/>
          </p:cNvSpPr>
          <p:nvPr/>
        </p:nvSpPr>
        <p:spPr bwMode="auto">
          <a:xfrm>
            <a:off x="0" y="1600200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0" name="Picture 9" descr="TRE Logo_2010_HiRes_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3505200" cy="1328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"/>
            <a:ext cx="20955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1341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7315200" cy="1143000"/>
          </a:xfrm>
        </p:spPr>
        <p:txBody>
          <a:bodyPr/>
          <a:lstStyle>
            <a:lvl1pPr marL="0" indent="0" algn="ctr">
              <a:buFont typeface="Arial" charset="0"/>
              <a:buNone/>
              <a:defRPr b="0">
                <a:solidFill>
                  <a:srgbClr val="003296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14400" y="1905000"/>
            <a:ext cx="7315200" cy="1241425"/>
          </a:xfrm>
        </p:spPr>
        <p:txBody>
          <a:bodyPr/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24600"/>
            <a:ext cx="24384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6400800" y="6286500"/>
            <a:ext cx="2286000" cy="41910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0" y="6019800"/>
            <a:ext cx="9144000" cy="46038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3032" name="Text Box 24"/>
          <p:cNvSpPr txBox="1">
            <a:spLocks noChangeArrowheads="1"/>
          </p:cNvSpPr>
          <p:nvPr/>
        </p:nvSpPr>
        <p:spPr bwMode="auto">
          <a:xfrm>
            <a:off x="0" y="1600200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0" name="Picture 9" descr="TRE Logo_2010_HiRes_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3505200" cy="1328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"/>
            <a:ext cx="20955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1341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7315200" cy="1143000"/>
          </a:xfrm>
        </p:spPr>
        <p:txBody>
          <a:bodyPr/>
          <a:lstStyle>
            <a:lvl1pPr marL="0" indent="0" algn="ctr">
              <a:buFont typeface="Arial" charset="0"/>
              <a:buNone/>
              <a:defRPr b="0">
                <a:solidFill>
                  <a:srgbClr val="003296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14400" y="1905000"/>
            <a:ext cx="7315200" cy="1241425"/>
          </a:xfrm>
        </p:spPr>
        <p:txBody>
          <a:bodyPr/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24600"/>
            <a:ext cx="24384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6400800" y="6286500"/>
            <a:ext cx="2286000" cy="41910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0" y="6019800"/>
            <a:ext cx="9144000" cy="46038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3032" name="Text Box 24"/>
          <p:cNvSpPr txBox="1">
            <a:spLocks noChangeArrowheads="1"/>
          </p:cNvSpPr>
          <p:nvPr/>
        </p:nvSpPr>
        <p:spPr bwMode="auto">
          <a:xfrm>
            <a:off x="0" y="1600200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0" name="Picture 9" descr="TRE Logo_2010_HiRes_Trans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3505200" cy="1328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"/>
            <a:ext cx="20955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1341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066800"/>
            <a:ext cx="7315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172200"/>
            <a:ext cx="251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fld id="{E1E89C7D-3CEB-4C13-B10E-D09FC3E097A4}" type="slidenum">
              <a:rPr lang="en-US" sz="1200"/>
              <a:pPr algn="ctr"/>
              <a:t>‹#›</a:t>
            </a:fld>
            <a:endParaRPr lang="en-US" sz="1200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0" y="822325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0" y="6049963"/>
            <a:ext cx="9144000" cy="46037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1" name="Picture 10" descr="TRE Logo_2010_HiRes_Transp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04800" y="6124886"/>
            <a:ext cx="1752600" cy="6643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●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Arial" charset="0"/>
        <a:buChar char="♦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066800"/>
            <a:ext cx="7315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172200"/>
            <a:ext cx="251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fld id="{E1E89C7D-3CEB-4C13-B10E-D09FC3E097A4}" type="slidenum">
              <a:rPr lang="en-US" sz="1200"/>
              <a:pPr algn="ctr"/>
              <a:t>‹#›</a:t>
            </a:fld>
            <a:endParaRPr lang="en-US" sz="1200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0" y="822325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0" y="6049963"/>
            <a:ext cx="9144000" cy="46037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1" name="Picture 10" descr="TRE Logo_2010_HiRes_Transp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04800" y="6124886"/>
            <a:ext cx="1752600" cy="6643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●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Arial" charset="0"/>
        <a:buChar char="♦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066800"/>
            <a:ext cx="7315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172200"/>
            <a:ext cx="251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fld id="{E1E89C7D-3CEB-4C13-B10E-D09FC3E097A4}" type="slidenum">
              <a:rPr lang="en-US" sz="1200"/>
              <a:pPr algn="ctr"/>
              <a:t>‹#›</a:t>
            </a:fld>
            <a:endParaRPr lang="en-US" sz="1200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0" y="822325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0" y="6049963"/>
            <a:ext cx="9144000" cy="46037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1" name="Picture 10" descr="TRE Logo_2010_HiRes_Transp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04800" y="6124886"/>
            <a:ext cx="1752600" cy="6643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●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Arial" charset="0"/>
        <a:buChar char="♦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066800"/>
            <a:ext cx="7315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172200"/>
            <a:ext cx="251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fld id="{E1E89C7D-3CEB-4C13-B10E-D09FC3E097A4}" type="slidenum">
              <a:rPr lang="en-US" sz="1200"/>
              <a:pPr algn="ctr"/>
              <a:t>‹#›</a:t>
            </a:fld>
            <a:endParaRPr lang="en-US" sz="1200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0" y="822325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0" y="6049963"/>
            <a:ext cx="9144000" cy="46037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1" name="Picture 10" descr="TRE Logo_2010_HiRes_Transp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04800" y="6124886"/>
            <a:ext cx="1752600" cy="6643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●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Arial" charset="0"/>
        <a:buChar char="♦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066800"/>
            <a:ext cx="7315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172200"/>
            <a:ext cx="251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fld id="{E1E89C7D-3CEB-4C13-B10E-D09FC3E097A4}" type="slidenum">
              <a:rPr lang="en-US" sz="1200"/>
              <a:pPr algn="ctr"/>
              <a:t>‹#›</a:t>
            </a:fld>
            <a:endParaRPr lang="en-US" sz="1200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0" y="822325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0" y="6049963"/>
            <a:ext cx="9144000" cy="46037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1" name="Picture 10" descr="TRE Logo_2010_HiRes_Transp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04800" y="6124886"/>
            <a:ext cx="1752600" cy="6643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●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Arial" charset="0"/>
        <a:buChar char="♦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rc.com/filez/ero-rapa.html" TargetMode="External"/><Relationship Id="rId2" Type="http://schemas.openxmlformats.org/officeDocument/2006/relationships/hyperlink" Target="http://www.nerc.com/filez/rmwg.html" TargetMode="External"/><Relationship Id="rId1" Type="http://schemas.openxmlformats.org/officeDocument/2006/relationships/slideLayout" Target="../slideLayouts/slideLayout46.xml"/><Relationship Id="rId6" Type="http://schemas.openxmlformats.org/officeDocument/2006/relationships/hyperlink" Target="http://www.ercot.com/mktrules/guides/operating/index.html" TargetMode="External"/><Relationship Id="rId5" Type="http://schemas.openxmlformats.org/officeDocument/2006/relationships/hyperlink" Target="http://www.ercot.com/committees/board/tac/ros/spwg/" TargetMode="External"/><Relationship Id="rId4" Type="http://schemas.openxmlformats.org/officeDocument/2006/relationships/hyperlink" Target="http://www.nerc.com/filez/spctf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Curtis </a:t>
            </a:r>
            <a:r>
              <a:rPr lang="en-US" dirty="0" smtClean="0"/>
              <a:t>Crews, Reliability </a:t>
            </a:r>
            <a:r>
              <a:rPr lang="en-US" dirty="0" smtClean="0"/>
              <a:t>Services</a:t>
            </a:r>
          </a:p>
          <a:p>
            <a:r>
              <a:rPr lang="en-US" dirty="0" smtClean="0"/>
              <a:t>Texas Reliability </a:t>
            </a:r>
            <a:r>
              <a:rPr lang="en-US" dirty="0" smtClean="0"/>
              <a:t>Entity, Inc.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Changes in Relay </a:t>
            </a:r>
            <a:r>
              <a:rPr lang="en-US" dirty="0" err="1" smtClean="0"/>
              <a:t>Misoperations</a:t>
            </a:r>
            <a:r>
              <a:rPr lang="en-US" dirty="0" smtClean="0"/>
              <a:t> Reporting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99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034629"/>
            <a:ext cx="6400801" cy="3976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48006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 TADS Definitions:</a:t>
            </a:r>
          </a:p>
          <a:p>
            <a:r>
              <a:rPr lang="en-US" dirty="0" smtClean="0"/>
              <a:t>50% of 2009 </a:t>
            </a:r>
            <a:r>
              <a:rPr lang="en-US" dirty="0" err="1" smtClean="0"/>
              <a:t>misoperations</a:t>
            </a:r>
            <a:r>
              <a:rPr lang="en-US" dirty="0" smtClean="0"/>
              <a:t> attributable to Human Error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76200"/>
            <a:ext cx="8382000" cy="685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9pPr>
          </a:lstStyle>
          <a:p>
            <a:r>
              <a:rPr lang="en-US" dirty="0"/>
              <a:t>Summary of </a:t>
            </a:r>
            <a:r>
              <a:rPr lang="en-US" dirty="0" smtClean="0"/>
              <a:t>2009 </a:t>
            </a:r>
            <a:r>
              <a:rPr lang="en-US" dirty="0" err="1"/>
              <a:t>Misoperations</a:t>
            </a:r>
            <a:r>
              <a:rPr lang="en-US" dirty="0"/>
              <a:t> - Cause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36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0609"/>
            <a:ext cx="8382000" cy="685800"/>
          </a:xfrm>
        </p:spPr>
        <p:txBody>
          <a:bodyPr/>
          <a:lstStyle/>
          <a:p>
            <a:r>
              <a:rPr lang="en-US" dirty="0"/>
              <a:t> Summary of 2010 </a:t>
            </a:r>
            <a:r>
              <a:rPr lang="en-US" dirty="0" err="1"/>
              <a:t>Misoperations</a:t>
            </a:r>
            <a:r>
              <a:rPr lang="en-US" dirty="0"/>
              <a:t> - Cause</a:t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3601" y="1047072"/>
            <a:ext cx="5979342" cy="386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400" y="48006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 TADS Definitions:</a:t>
            </a:r>
          </a:p>
          <a:p>
            <a:r>
              <a:rPr lang="en-US" dirty="0" smtClean="0"/>
              <a:t>59% of 2010 </a:t>
            </a:r>
            <a:r>
              <a:rPr lang="en-US" dirty="0" err="1" smtClean="0"/>
              <a:t>misoperations</a:t>
            </a:r>
            <a:r>
              <a:rPr lang="en-US" dirty="0" smtClean="0"/>
              <a:t> attributable to Human Error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529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NERC Reliability Metrics Working Group</a:t>
            </a:r>
            <a:endParaRPr lang="en-US" dirty="0" smtClean="0">
              <a:hlinkClick r:id="rId2"/>
            </a:endParaRPr>
          </a:p>
          <a:p>
            <a:pPr marL="457200" lvl="1" indent="0"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://www.nerc.com/filez/rmwg.html</a:t>
            </a:r>
            <a:endParaRPr lang="en-US" dirty="0" smtClean="0"/>
          </a:p>
          <a:p>
            <a:r>
              <a:rPr lang="en-US" dirty="0" smtClean="0"/>
              <a:t>NERC ERO Reliability Assessments and Performance Analysis Group</a:t>
            </a:r>
            <a:endParaRPr lang="en-US" dirty="0" smtClean="0">
              <a:hlinkClick r:id="rId3"/>
            </a:endParaRPr>
          </a:p>
          <a:p>
            <a:pPr marL="457200" lvl="1" indent="0">
              <a:buNone/>
            </a:pPr>
            <a:r>
              <a:rPr lang="en-US" dirty="0" smtClean="0"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www.nerc.com/filez/ero-rapa.html</a:t>
            </a:r>
            <a:endParaRPr lang="en-US" dirty="0" smtClean="0"/>
          </a:p>
          <a:p>
            <a:r>
              <a:rPr lang="en-US" dirty="0" smtClean="0"/>
              <a:t>NERC System Protection and Control Subcommittee</a:t>
            </a:r>
            <a:endParaRPr lang="en-US" dirty="0" smtClean="0">
              <a:hlinkClick r:id="rId4"/>
            </a:endParaRPr>
          </a:p>
          <a:p>
            <a:pPr marL="457200" lvl="1" indent="0">
              <a:buNone/>
            </a:pPr>
            <a:r>
              <a:rPr lang="en-US" dirty="0" smtClean="0">
                <a:hlinkClick r:id="rId4"/>
              </a:rPr>
              <a:t>http</a:t>
            </a:r>
            <a:r>
              <a:rPr lang="en-US" dirty="0" smtClean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www.nerc.com/filez/spctf.html</a:t>
            </a:r>
            <a:endParaRPr lang="en-US" dirty="0" smtClean="0"/>
          </a:p>
          <a:p>
            <a:r>
              <a:rPr lang="en-US" dirty="0" smtClean="0"/>
              <a:t>ERCOT System Protection Working Group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>
                <a:hlinkClick r:id="rId5"/>
              </a:rPr>
              <a:t>http://www.ercot.com/committees/board/tac/ros/spwg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r>
              <a:rPr lang="en-US" dirty="0" smtClean="0"/>
              <a:t>ERCOT Operating Guides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>
                <a:hlinkClick r:id="rId6"/>
              </a:rPr>
              <a:t>http://www.ercot.com/mktrules/guides/operating/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39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Changes</a:t>
            </a:r>
          </a:p>
          <a:p>
            <a:r>
              <a:rPr lang="en-US" dirty="0" smtClean="0"/>
              <a:t>Why Change?</a:t>
            </a:r>
          </a:p>
          <a:p>
            <a:r>
              <a:rPr lang="en-US" dirty="0" smtClean="0"/>
              <a:t>How to Change?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19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Reporting Form</a:t>
            </a:r>
          </a:p>
          <a:p>
            <a:pPr lvl="1"/>
            <a:r>
              <a:rPr lang="en-US" dirty="0" smtClean="0"/>
              <a:t>Consistency in data, definitions, and format (currently being reviewed by SPCS)</a:t>
            </a:r>
          </a:p>
          <a:p>
            <a:r>
              <a:rPr lang="en-US" dirty="0" smtClean="0"/>
              <a:t>Reporting Periodicity</a:t>
            </a:r>
          </a:p>
          <a:p>
            <a:pPr lvl="1"/>
            <a:r>
              <a:rPr lang="en-US" dirty="0" smtClean="0"/>
              <a:t>Quarterly (Starting 1</a:t>
            </a:r>
            <a:r>
              <a:rPr lang="en-US" baseline="30000" dirty="0" smtClean="0"/>
              <a:t>st</a:t>
            </a:r>
            <a:r>
              <a:rPr lang="en-US" dirty="0" smtClean="0"/>
              <a:t> Quarter 2011)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</a:rPr>
              <a:t>Why change?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27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Proposed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 of  NERC Reliability Metrics Working Group (RMWG), ERO-Reliability Assessments and Performance Analysis Group (ERO-RAPA), discussions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Coordinated with Reliability Assessment Subcommittee (RAS), System Protection and Control Subcommittee (SPCS), Transmission Availability Data System Working Group (TADSWG), Transmission Availability Data System Regional Entity Coordinators (TADS-REC)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1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Adequate Levels of Reliability</a:t>
            </a:r>
            <a:br>
              <a:rPr lang="en-US" dirty="0" smtClean="0"/>
            </a:br>
            <a:r>
              <a:rPr lang="en-US" dirty="0" smtClean="0"/>
              <a:t>(ALRs defined by RMWG)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ALR4-1 Automatic Transmission Outages (</a:t>
            </a:r>
            <a:r>
              <a:rPr lang="en-US" dirty="0" smtClean="0">
                <a:solidFill>
                  <a:srgbClr val="FF0000"/>
                </a:solidFill>
              </a:rPr>
              <a:t>ATO</a:t>
            </a:r>
            <a:r>
              <a:rPr lang="en-US" dirty="0" smtClean="0"/>
              <a:t>) Caused  by Protection System </a:t>
            </a:r>
            <a:r>
              <a:rPr lang="en-US" dirty="0" err="1" smtClean="0"/>
              <a:t>Misoperations</a:t>
            </a:r>
            <a:endParaRPr lang="en-US" dirty="0" smtClean="0"/>
          </a:p>
          <a:p>
            <a:r>
              <a:rPr lang="en-US" dirty="0" smtClean="0"/>
              <a:t>ALR6-11 </a:t>
            </a:r>
            <a:r>
              <a:rPr lang="en-US" dirty="0" smtClean="0">
                <a:solidFill>
                  <a:srgbClr val="FF0000"/>
                </a:solidFill>
              </a:rPr>
              <a:t>ATO</a:t>
            </a:r>
            <a:r>
              <a:rPr lang="en-US" dirty="0" smtClean="0"/>
              <a:t> initiated by Failed Protection System </a:t>
            </a:r>
          </a:p>
          <a:p>
            <a:r>
              <a:rPr lang="en-US" dirty="0" smtClean="0"/>
              <a:t>ALR6-12 </a:t>
            </a:r>
            <a:r>
              <a:rPr lang="en-US" dirty="0" smtClean="0">
                <a:solidFill>
                  <a:srgbClr val="FF0000"/>
                </a:solidFill>
              </a:rPr>
              <a:t>ATO</a:t>
            </a:r>
            <a:r>
              <a:rPr lang="en-US" dirty="0" smtClean="0"/>
              <a:t> initiated by Human Error</a:t>
            </a:r>
          </a:p>
          <a:p>
            <a:r>
              <a:rPr lang="en-US" dirty="0" smtClean="0"/>
              <a:t>ALR6-13 </a:t>
            </a:r>
            <a:r>
              <a:rPr lang="en-US" dirty="0" smtClean="0">
                <a:solidFill>
                  <a:srgbClr val="FF0000"/>
                </a:solidFill>
              </a:rPr>
              <a:t>ATO</a:t>
            </a:r>
            <a:r>
              <a:rPr lang="en-US" dirty="0" smtClean="0"/>
              <a:t> initiated by Failed AC Substation Equipment</a:t>
            </a:r>
          </a:p>
          <a:p>
            <a:r>
              <a:rPr lang="en-US" dirty="0" smtClean="0"/>
              <a:t>ALR6-14 </a:t>
            </a:r>
            <a:r>
              <a:rPr lang="en-US" dirty="0" smtClean="0">
                <a:solidFill>
                  <a:srgbClr val="FF0000"/>
                </a:solidFill>
              </a:rPr>
              <a:t>ATO</a:t>
            </a:r>
            <a:r>
              <a:rPr lang="en-US" dirty="0" smtClean="0"/>
              <a:t> initiated by Failed AC Circuit Equipment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19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ERO-RAPA Key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</a:t>
            </a:r>
            <a:r>
              <a:rPr lang="en-US" dirty="0"/>
              <a:t>a plan and an enterprise approach to data collection, checking, validation and assessment for use throughout NERC and the eight Regional Entities.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78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Transmission Availability Data System</a:t>
            </a:r>
            <a:br>
              <a:rPr lang="en-US" dirty="0" smtClean="0"/>
            </a:br>
            <a:r>
              <a:rPr lang="en-US" dirty="0" smtClean="0"/>
              <a:t>(TADS)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 change required to capture </a:t>
            </a:r>
            <a:r>
              <a:rPr lang="en-US" dirty="0" err="1" smtClean="0"/>
              <a:t>misoperation</a:t>
            </a:r>
            <a:r>
              <a:rPr lang="en-US" dirty="0" smtClean="0"/>
              <a:t> data</a:t>
            </a:r>
          </a:p>
          <a:p>
            <a:r>
              <a:rPr lang="en-US" dirty="0" smtClean="0"/>
              <a:t>Expansion of data required (TADS reports &gt;200kV)</a:t>
            </a:r>
          </a:p>
          <a:p>
            <a:r>
              <a:rPr lang="en-US" dirty="0" smtClean="0"/>
              <a:t>Communication issues with TADS responsible entity and Relay </a:t>
            </a:r>
            <a:r>
              <a:rPr lang="en-US" dirty="0" err="1" smtClean="0"/>
              <a:t>Misoperation</a:t>
            </a:r>
            <a:r>
              <a:rPr lang="en-US" dirty="0" smtClean="0"/>
              <a:t> responsible entity</a:t>
            </a:r>
          </a:p>
          <a:p>
            <a:r>
              <a:rPr lang="en-US" dirty="0" smtClean="0"/>
              <a:t>TADS personnel are not Relay personnel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58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change?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NERC Standard change</a:t>
            </a:r>
          </a:p>
          <a:p>
            <a:r>
              <a:rPr lang="en-US" dirty="0" smtClean="0"/>
              <a:t>NERC Rules of Procedure Section 1600 Request</a:t>
            </a:r>
          </a:p>
          <a:p>
            <a:r>
              <a:rPr lang="en-US" dirty="0" smtClean="0"/>
              <a:t>Change TADS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Regional procedures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First 3 options determined to be a more extended timeframe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89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69" y="882346"/>
            <a:ext cx="6843031" cy="2241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462349" cy="256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551" y="3418114"/>
            <a:ext cx="4453050" cy="2579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76200"/>
            <a:ext cx="8382000" cy="685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9pPr>
          </a:lstStyle>
          <a:p>
            <a:r>
              <a:rPr lang="en-US" dirty="0" err="1" smtClean="0"/>
              <a:t>Misoperations</a:t>
            </a:r>
            <a:r>
              <a:rPr lang="en-US" dirty="0" smtClean="0"/>
              <a:t> “Trend”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                                       November 11,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3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Texas Reliability Entity Inc Presentation Template</Template>
  <TotalTime>521</TotalTime>
  <Words>409</Words>
  <Application>Microsoft Office PowerPoint</Application>
  <PresentationFormat>On-screen Show (4:3)</PresentationFormat>
  <Paragraphs>69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Custom Design</vt:lpstr>
      <vt:lpstr>1_Custom Design</vt:lpstr>
      <vt:lpstr>2_Custom Design</vt:lpstr>
      <vt:lpstr>3_Custom Design</vt:lpstr>
      <vt:lpstr>4_Custom Design</vt:lpstr>
      <vt:lpstr>Changes in Relay Misoperations Reporting</vt:lpstr>
      <vt:lpstr>Highlights</vt:lpstr>
      <vt:lpstr>Changes</vt:lpstr>
      <vt:lpstr>History of Proposed Changes</vt:lpstr>
      <vt:lpstr>Adequate Levels of Reliability (ALRs defined by RMWG)</vt:lpstr>
      <vt:lpstr>ERO-RAPA Key Function</vt:lpstr>
      <vt:lpstr>Transmission Availability Data System (TADS)</vt:lpstr>
      <vt:lpstr>How to change?</vt:lpstr>
      <vt:lpstr>PowerPoint Presentation</vt:lpstr>
      <vt:lpstr>PowerPoint Presentation</vt:lpstr>
      <vt:lpstr> Summary of 2010 Misoperations - Cause  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Relay Misoperations</dc:title>
  <dc:creator>Texas RE</dc:creator>
  <cp:lastModifiedBy>Sarah Hensley</cp:lastModifiedBy>
  <cp:revision>20</cp:revision>
  <cp:lastPrinted>2010-11-05T14:55:01Z</cp:lastPrinted>
  <dcterms:created xsi:type="dcterms:W3CDTF">2010-10-21T12:28:10Z</dcterms:created>
  <dcterms:modified xsi:type="dcterms:W3CDTF">2010-11-08T16:57:19Z</dcterms:modified>
</cp:coreProperties>
</file>